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16. 2. 2017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Ohrozené živočíchy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/>
              <a:t>Výr Skalný</a:t>
            </a:r>
            <a:r>
              <a:rPr lang="sk-SK" sz="1800" dirty="0" smtClean="0"/>
              <a:t>(lat</a:t>
            </a:r>
            <a:r>
              <a:rPr lang="sk-SK" sz="1800" dirty="0" smtClean="0"/>
              <a:t>. </a:t>
            </a:r>
            <a:r>
              <a:rPr lang="la-Latn" sz="1800" dirty="0" smtClean="0"/>
              <a:t>Bubo bubo</a:t>
            </a:r>
            <a:r>
              <a:rPr lang="sk-SK" sz="1800" dirty="0" smtClean="0"/>
              <a:t>) je druh sovy z čeľade </a:t>
            </a:r>
            <a:r>
              <a:rPr lang="sk-SK" sz="1800" dirty="0" err="1" smtClean="0"/>
              <a:t>sovovité</a:t>
            </a:r>
            <a:r>
              <a:rPr lang="sk-SK" sz="1800" dirty="0" smtClean="0"/>
              <a:t> (lat. </a:t>
            </a:r>
            <a:r>
              <a:rPr lang="la-Latn" sz="1800" dirty="0" smtClean="0"/>
              <a:t>Strigidae</a:t>
            </a:r>
            <a:r>
              <a:rPr lang="sk-SK" sz="1800" dirty="0" smtClean="0"/>
              <a:t>). Vyskytuje sa v celej </a:t>
            </a:r>
            <a:r>
              <a:rPr lang="sk-SK" sz="1800" dirty="0" err="1" smtClean="0"/>
              <a:t>Palearktíde</a:t>
            </a:r>
            <a:r>
              <a:rPr lang="sk-SK" sz="1800" dirty="0" smtClean="0"/>
              <a:t>, od severnej Afriky vo väčšine Eurázii.</a:t>
            </a:r>
          </a:p>
          <a:p>
            <a:r>
              <a:rPr lang="sk-SK" sz="1800" dirty="0" smtClean="0"/>
              <a:t> </a:t>
            </a:r>
          </a:p>
          <a:p>
            <a:r>
              <a:rPr lang="sk-SK" sz="1800" dirty="0" smtClean="0"/>
              <a:t>Poznávacie znaky</a:t>
            </a:r>
            <a:endParaRPr lang="sk-SK" sz="1800" b="1" dirty="0" smtClean="0"/>
          </a:p>
          <a:p>
            <a:r>
              <a:rPr lang="sk-SK" sz="1800" dirty="0" smtClean="0"/>
              <a:t>Najväčšia európska sova (dĺžka tela je asi 600 - 750 mm, krídla 470 mm, chvost 255 mm, rozpätie krídel má 160 - 188 cm</a:t>
            </a:r>
            <a:r>
              <a:rPr lang="sk-SK" sz="1800" baseline="30000" dirty="0" smtClean="0"/>
              <a:t>[</a:t>
            </a:r>
            <a:r>
              <a:rPr lang="sk-SK" sz="1800" dirty="0" smtClean="0"/>
              <a:t> a váži 1330 - 2800 g) s vyvinutými „ušami“ a až po pazúry a zarastené nohy. Je </a:t>
            </a:r>
            <a:r>
              <a:rPr lang="sk-SK" sz="1800" dirty="0" err="1" smtClean="0"/>
              <a:t>hnedohrdzavý</a:t>
            </a:r>
            <a:r>
              <a:rPr lang="sk-SK" sz="1800" dirty="0" smtClean="0"/>
              <a:t> s tmavými škvrnami, na brušnej strane s výraznejšími škvrnami a </a:t>
            </a:r>
            <a:r>
              <a:rPr lang="sk-SK" sz="1800" dirty="0" err="1" smtClean="0"/>
              <a:t>pruhovaním</a:t>
            </a:r>
            <a:r>
              <a:rPr lang="sk-SK" sz="1800" dirty="0" smtClean="0"/>
              <a:t>. Počas letu v noci je nápadná veľká hlava a menší uťatý chvost s dlhými krídlami. Typický je kolísavý let.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smtClean="0"/>
              <a:t>Výr Skalný</a:t>
            </a:r>
            <a:endParaRPr lang="sk-SK" sz="3700" dirty="0"/>
          </a:p>
        </p:txBody>
      </p:sp>
      <p:pic>
        <p:nvPicPr>
          <p:cNvPr id="1026" name="Obrázok 4" descr="Bubo bubo -British Wildlife Centre, Surrey, England-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648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>
                <a:latin typeface="Arial" charset="0"/>
                <a:cs typeface="Arial" charset="0"/>
              </a:rPr>
              <a:t>t</a:t>
            </a:r>
            <a:r>
              <a:rPr lang="pt-BR" sz="1800" dirty="0" smtClean="0">
                <a:latin typeface="Arial" charset="0"/>
                <a:cs typeface="Arial" charset="0"/>
              </a:rPr>
              <a:t>elo má dlhé 80</a:t>
            </a:r>
            <a:r>
              <a:rPr lang="sk-SK" sz="1800" dirty="0" smtClean="0">
                <a:latin typeface="Arial" charset="0"/>
                <a:cs typeface="Arial" charset="0"/>
              </a:rPr>
              <a:t> - 90</a:t>
            </a:r>
            <a:r>
              <a:rPr lang="pt-BR" sz="1800" dirty="0" smtClean="0">
                <a:latin typeface="Arial" charset="0"/>
                <a:cs typeface="Arial" charset="0"/>
              </a:rPr>
              <a:t> cm</a:t>
            </a:r>
            <a:r>
              <a:rPr lang="sk-SK" sz="1800" dirty="0" smtClean="0">
                <a:latin typeface="Arial" charset="0"/>
                <a:cs typeface="Arial" charset="0"/>
              </a:rPr>
              <a:t> bez chvosta, chvost má dlhý 30 cm a hmotnosť má 2 - 9 kg</a:t>
            </a:r>
          </a:p>
          <a:p>
            <a:r>
              <a:rPr lang="sk-SK" sz="1800" dirty="0" smtClean="0">
                <a:latin typeface="Arial" charset="0"/>
                <a:cs typeface="Arial" charset="0"/>
              </a:rPr>
              <a:t>divé mačky sa pária koncom zimy za hlasitého mňaukania a vrešťania, ktoré sprevádza boj kocúrov o mačku.</a:t>
            </a:r>
          </a:p>
          <a:p>
            <a:r>
              <a:rPr lang="sk-SK" sz="1800" dirty="0" smtClean="0">
                <a:latin typeface="Arial" charset="0"/>
                <a:cs typeface="Arial" charset="0"/>
              </a:rPr>
              <a:t>gravidita trvá deväť týždňov, 3 - 5 mláďat sa rodí v apríli až v máji</a:t>
            </a:r>
          </a:p>
          <a:p>
            <a:r>
              <a:rPr lang="sk-SK" sz="1800" dirty="0" smtClean="0">
                <a:latin typeface="Arial" charset="0"/>
                <a:cs typeface="Arial" charset="0"/>
              </a:rPr>
              <a:t>je nočným zvieraťom, cez deň oddychuje v brlohu alebo pod vývratmi stromov, žije samotárskym životom, dokáže loziť po stromoch a loviť vo výškach</a:t>
            </a:r>
          </a:p>
          <a:p>
            <a:r>
              <a:rPr lang="sk-SK" sz="1800" dirty="0" smtClean="0">
                <a:latin typeface="Arial" charset="0"/>
                <a:cs typeface="Arial" charset="0"/>
              </a:rPr>
              <a:t>dožíva sa 12 – 15 rokov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Mačka Divá </a:t>
            </a:r>
            <a:r>
              <a:rPr lang="sk-SK" b="1" dirty="0" smtClean="0">
                <a:cs typeface="Arial" charset="0"/>
              </a:rPr>
              <a:t>(</a:t>
            </a:r>
            <a:r>
              <a:rPr lang="sk-SK" b="1" dirty="0" err="1" smtClean="0">
                <a:cs typeface="Arial" charset="0"/>
              </a:rPr>
              <a:t>Felis</a:t>
            </a:r>
            <a:r>
              <a:rPr lang="sk-SK" b="1" dirty="0" smtClean="0">
                <a:cs typeface="Arial" charset="0"/>
              </a:rPr>
              <a:t> </a:t>
            </a:r>
            <a:r>
              <a:rPr lang="sk-SK" b="1" dirty="0" err="1" smtClean="0">
                <a:cs typeface="Arial" charset="0"/>
              </a:rPr>
              <a:t>silvestris</a:t>
            </a:r>
            <a:r>
              <a:rPr lang="sk-SK" b="1" dirty="0" smtClean="0">
                <a:cs typeface="Arial" charset="0"/>
              </a:rPr>
              <a:t>)</a:t>
            </a:r>
            <a:r>
              <a:rPr lang="sk-SK" b="1" dirty="0" smtClean="0">
                <a:latin typeface="Arial" charset="0"/>
                <a:cs typeface="Arial" charset="0"/>
              </a:rPr>
              <a:t/>
            </a:r>
            <a:br>
              <a:rPr lang="sk-SK" b="1" dirty="0" smtClean="0">
                <a:latin typeface="Arial" charset="0"/>
                <a:cs typeface="Arial" charset="0"/>
              </a:rPr>
            </a:br>
            <a:endParaRPr lang="sk-SK" dirty="0"/>
          </a:p>
        </p:txBody>
      </p:sp>
      <p:pic>
        <p:nvPicPr>
          <p:cNvPr id="4" name="Obrázok 3" descr="87b9f6e6c96ab53119fb5c77b6eeaf75f145512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657600"/>
            <a:ext cx="55820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081272"/>
          </a:xfrm>
        </p:spPr>
        <p:txBody>
          <a:bodyPr>
            <a:normAutofit fontScale="25000" lnSpcReduction="20000"/>
          </a:bodyPr>
          <a:lstStyle/>
          <a:p>
            <a:r>
              <a:rPr lang="sk-SK" sz="7200" dirty="0" smtClean="0"/>
              <a:t>Obýva hornaté oblasti vo výške približne 700 - 1 500 m so zmiešanými a ihličnatými lesmi</a:t>
            </a:r>
          </a:p>
          <a:p>
            <a:r>
              <a:rPr lang="sk-SK" sz="7200" dirty="0" smtClean="0"/>
              <a:t>Svoje teritórium si označuje pachovými značkami, výkalmi, ale najmä pazúrmi a záhryzmi na kmeňoch stromov a zaberá 20 - 60 km2.</a:t>
            </a:r>
          </a:p>
          <a:p>
            <a:r>
              <a:rPr lang="sk-SK" sz="7200" dirty="0" smtClean="0"/>
              <a:t>Dĺžka jeho tela je 1,7 - 2,2 m</a:t>
            </a:r>
          </a:p>
          <a:p>
            <a:r>
              <a:rPr lang="sk-SK" sz="7200" dirty="0" smtClean="0"/>
              <a:t>: </a:t>
            </a:r>
            <a:r>
              <a:rPr lang="sk-SK" sz="7200" dirty="0" smtClean="0"/>
              <a:t>samce obyčajne vážia 140 – 320 kg, samice 100-200 kg a majú o čosi menšiu a plochejšiu hlavu</a:t>
            </a:r>
          </a:p>
          <a:p>
            <a:r>
              <a:rPr lang="sk-SK" sz="7200" dirty="0" smtClean="0"/>
              <a:t>Farba srsti je hnedá s rôznymi odtieňmi od čiernohnedej až po svetlohnedú</a:t>
            </a:r>
          </a:p>
          <a:p>
            <a:r>
              <a:rPr lang="sk-SK" sz="7200" dirty="0" smtClean="0"/>
              <a:t>Jeho telesná hmotnosť môže počas zimy poklesnúť až o 20 %</a:t>
            </a:r>
          </a:p>
          <a:p>
            <a:r>
              <a:rPr lang="sk-SK" sz="7200" dirty="0" smtClean="0"/>
              <a:t>Človeka alebo zviera dokáže zavetriť aj na 5 kilometrov</a:t>
            </a:r>
          </a:p>
          <a:p>
            <a:r>
              <a:rPr lang="sk-SK" sz="7200" dirty="0" smtClean="0"/>
              <a:t>Obdobie gravidity u medvedice trvá 7 - 9 mesiacov , pričom zárodok sa vyvíja až posledných 8 - 10 týždňov</a:t>
            </a:r>
          </a:p>
          <a:p>
            <a:r>
              <a:rPr lang="sk-SK" sz="7200" dirty="0" smtClean="0"/>
              <a:t>Vo voľnej prírode sa dožíva 30 rokov</a:t>
            </a:r>
          </a:p>
          <a:p>
            <a:endParaRPr lang="sk-SK" sz="4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smtClean="0"/>
              <a:t>Medveď Hnedý (</a:t>
            </a:r>
            <a:r>
              <a:rPr lang="sk-SK" sz="3700" dirty="0" err="1" smtClean="0"/>
              <a:t>Ursus</a:t>
            </a:r>
            <a:r>
              <a:rPr lang="sk-SK" sz="3700" dirty="0" smtClean="0"/>
              <a:t> </a:t>
            </a:r>
            <a:r>
              <a:rPr lang="sk-SK" sz="3700" dirty="0" err="1" smtClean="0"/>
              <a:t>Arctos</a:t>
            </a:r>
            <a:r>
              <a:rPr lang="sk-SK" sz="3700" dirty="0" smtClean="0"/>
              <a:t>)</a:t>
            </a:r>
            <a:endParaRPr lang="sk-SK" sz="3700" dirty="0"/>
          </a:p>
        </p:txBody>
      </p:sp>
      <p:pic>
        <p:nvPicPr>
          <p:cNvPr id="4" name="Obrázek 6" descr="ezakovic-medved-hnedy-img958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1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Odhadovaný počet hniezdiacich párov je 300 - 700, zimujúcich jedincov 500 -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1000.Veľkosť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populácie i územie na ktorom sa vyskytuje vykazujú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mierny nárast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 20 do 50%.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Ekosozologický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status v roku 1995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zraniteľný. V roku 1998 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LR:nt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LR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menej ohrozený druh. Európsky ochranársky status nezaradený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SPEC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Stupeň ohrozenia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vyhovujúci ochranársky status.</a:t>
            </a:r>
          </a:p>
          <a:p>
            <a:pPr marL="0" indent="0">
              <a:buFont typeface="Wingdings 3" pitchFamily="18" charset="2"/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Volavka popolavá meria 90 – 98 cm</a:t>
            </a: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 váži 1100 – 1700 g.</a:t>
            </a:r>
          </a:p>
          <a:p>
            <a:pPr marL="0" indent="0">
              <a:buFont typeface="Wingdings 3" pitchFamily="18" charset="2"/>
              <a:buNone/>
            </a:pP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Telo aj chvost má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modrastosivé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hlavu bielu s čiernym pásom smerujúcim dozadu do chochola. Zobák má žltý. Krk je biely s čiernymi čiarkami. </a:t>
            </a:r>
          </a:p>
          <a:p>
            <a:pPr marL="0" indent="0">
              <a:buFont typeface="Wingdings 3" pitchFamily="18" charset="2"/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Ručné a predlakťové letky sú čierne. Nohy má tmavohnedé. Samec aj samica majú rovnaké zafarbenie. Mláďatá majú čierny vrch hlavy, malý chochol a tmavú vrchnú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čelusť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zobáka.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smtClean="0"/>
              <a:t>Volavka Popolová</a:t>
            </a:r>
            <a:endParaRPr lang="sk-SK" sz="37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1" y="4419600"/>
            <a:ext cx="33527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00600"/>
            <a:ext cx="270801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800" dirty="0" smtClean="0">
                <a:latin typeface="Calibri" pitchFamily="34" charset="0"/>
              </a:rPr>
              <a:t>patrí medzi najväčšie európske suchozemské cicavce. Samec môže vážiť vyše 1000 kg a dosahovať v kohútiku výšku až 2 m. Zubor je blízky príbuzný bizóna amerického. Traduje sa, že posledného zubra žijúceho vo voľnej prírode na Slovensku zastrelil kráľ Matej Korvín. Niekoľko kusov zubrov sa od roku 1957 s úspechom chová v zubrej obore v Topoľčiankach. V posledných rokoch bol zubor európsky úspešne vysadený v </a:t>
            </a:r>
            <a:r>
              <a:rPr lang="sk-SK" sz="1800" dirty="0" err="1" smtClean="0">
                <a:latin typeface="Calibri" pitchFamily="34" charset="0"/>
              </a:rPr>
              <a:t>Bukovských</a:t>
            </a:r>
            <a:r>
              <a:rPr lang="sk-SK" sz="1800" dirty="0" smtClean="0">
                <a:latin typeface="Calibri" pitchFamily="34" charset="0"/>
              </a:rPr>
              <a:t> vrchoch - na východe Slovenska na hraniciach s Poľskom neďaleko obce Runina</a:t>
            </a:r>
            <a:r>
              <a:rPr lang="sk-SK" sz="1800" dirty="0" smtClean="0">
                <a:latin typeface="Calibri" pitchFamily="34" charset="0"/>
              </a:rPr>
              <a:t>.</a:t>
            </a:r>
          </a:p>
          <a:p>
            <a:r>
              <a:rPr lang="sk-SK" sz="1800" b="1" u="sng" dirty="0" smtClean="0">
                <a:latin typeface="Calibri" pitchFamily="34" charset="0"/>
              </a:rPr>
              <a:t>Samica</a:t>
            </a:r>
          </a:p>
          <a:p>
            <a:r>
              <a:rPr lang="sk-SK" sz="1800" dirty="0" smtClean="0">
                <a:latin typeface="Calibri" pitchFamily="34" charset="0"/>
              </a:rPr>
              <a:t>Hmotnosť 350 – 500 kg</a:t>
            </a:r>
          </a:p>
          <a:p>
            <a:r>
              <a:rPr lang="sk-SK" sz="1800" dirty="0" smtClean="0">
                <a:latin typeface="Calibri" pitchFamily="34" charset="0"/>
              </a:rPr>
              <a:t>Výška v kohútiku 160 – 190 cm</a:t>
            </a:r>
          </a:p>
          <a:p>
            <a:r>
              <a:rPr lang="sk-SK" sz="1800" dirty="0" smtClean="0">
                <a:latin typeface="Calibri" pitchFamily="34" charset="0"/>
              </a:rPr>
              <a:t>Dĺžka menej ako 3 metre</a:t>
            </a:r>
          </a:p>
          <a:p>
            <a:r>
              <a:rPr lang="sk-SK" sz="1800" b="1" u="sng" dirty="0" smtClean="0">
                <a:latin typeface="Calibri" pitchFamily="34" charset="0"/>
              </a:rPr>
              <a:t>Samec</a:t>
            </a:r>
          </a:p>
          <a:p>
            <a:r>
              <a:rPr lang="sk-SK" sz="1800" dirty="0" smtClean="0">
                <a:latin typeface="Calibri" pitchFamily="34" charset="0"/>
              </a:rPr>
              <a:t>Hmotnosť 500 – 1 000 kg, aj viac</a:t>
            </a:r>
          </a:p>
          <a:p>
            <a:r>
              <a:rPr lang="sk-SK" sz="1800" dirty="0" smtClean="0">
                <a:latin typeface="Calibri" pitchFamily="34" charset="0"/>
              </a:rPr>
              <a:t>Výška v kohútiku 170 – 200 cm</a:t>
            </a:r>
          </a:p>
          <a:p>
            <a:r>
              <a:rPr lang="sk-SK" sz="1800" dirty="0" smtClean="0">
                <a:latin typeface="Calibri" pitchFamily="34" charset="0"/>
              </a:rPr>
              <a:t>Dĺžka až 3 </a:t>
            </a:r>
            <a:r>
              <a:rPr lang="sk-SK" sz="1800" dirty="0" smtClean="0">
                <a:latin typeface="Calibri" pitchFamily="34" charset="0"/>
              </a:rPr>
              <a:t>metre</a:t>
            </a:r>
            <a:endParaRPr lang="sk-SK" sz="1800" dirty="0" smtClean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err="1" smtClean="0"/>
              <a:t>Zúbor</a:t>
            </a:r>
            <a:r>
              <a:rPr lang="sk-SK" sz="3700" dirty="0" smtClean="0"/>
              <a:t> Európsky</a:t>
            </a:r>
            <a:endParaRPr lang="sk-SK" sz="37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35814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Jazvec lesný alebo jazvec obyčajný alebo jazvec hôrny (lat. </a:t>
            </a:r>
            <a:r>
              <a:rPr lang="sk-SK" sz="1800" i="1" dirty="0" err="1" smtClean="0"/>
              <a:t>Meles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meles</a:t>
            </a:r>
            <a:r>
              <a:rPr lang="sk-SK" sz="1800" dirty="0" smtClean="0"/>
              <a:t>) je cicavec z čeľade lasicovité. V užšom zmysle je to druh vyskytujúci sa len v Európe (okrem severnej Škandinávie), na Kréte a v Malej Ázii, v širšom zmysle sa vyskytuje aj v ostatnej Ázii a Japonsku, čiže zahŕňa aj to, čo sa inde klasifikuje ako samostatné druhy </a:t>
            </a:r>
            <a:r>
              <a:rPr lang="sk-SK" sz="1800" dirty="0" err="1" smtClean="0"/>
              <a:t>Meles</a:t>
            </a:r>
            <a:r>
              <a:rPr lang="sk-SK" sz="1800" dirty="0" smtClean="0"/>
              <a:t> </a:t>
            </a:r>
            <a:r>
              <a:rPr lang="sk-SK" sz="1800" dirty="0" err="1" smtClean="0"/>
              <a:t>anakuma</a:t>
            </a:r>
            <a:r>
              <a:rPr lang="sk-SK" sz="1800" dirty="0" smtClean="0"/>
              <a:t> a </a:t>
            </a:r>
            <a:r>
              <a:rPr lang="sk-SK" sz="1800" dirty="0" err="1" smtClean="0"/>
              <a:t>Meles</a:t>
            </a:r>
            <a:r>
              <a:rPr lang="sk-SK" sz="1800" dirty="0" smtClean="0"/>
              <a:t> </a:t>
            </a:r>
            <a:r>
              <a:rPr lang="sk-SK" sz="1800" dirty="0" err="1" smtClean="0"/>
              <a:t>leucurus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smtClean="0"/>
              <a:t>Jazvec Lesný</a:t>
            </a:r>
            <a:endParaRPr lang="sk-SK" sz="3700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44196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Medzi najznámejšie denné druhy motýľov patria Babôčka admirálska, </a:t>
            </a:r>
            <a:r>
              <a:rPr lang="sk-SK" sz="1800" dirty="0" err="1" smtClean="0"/>
              <a:t>Očkáň</a:t>
            </a:r>
            <a:r>
              <a:rPr lang="sk-SK" sz="1800" dirty="0" smtClean="0"/>
              <a:t>, </a:t>
            </a:r>
            <a:r>
              <a:rPr lang="sk-SK" sz="1800" dirty="0" err="1" smtClean="0"/>
              <a:t>Perlovec</a:t>
            </a:r>
            <a:r>
              <a:rPr lang="sk-SK" sz="1800" dirty="0" smtClean="0"/>
              <a:t>, </a:t>
            </a:r>
            <a:r>
              <a:rPr lang="sk-SK" sz="1800" dirty="0" err="1" smtClean="0"/>
              <a:t>Vidlochvost</a:t>
            </a:r>
            <a:r>
              <a:rPr lang="sk-SK" sz="1800" dirty="0" smtClean="0"/>
              <a:t> feniklový, mlynárik kapustový. Všetky sú pestro sfarbené. K nočným motýľom patria mníška, spriadač, lišaj</a:t>
            </a:r>
            <a:r>
              <a:rPr lang="sk-SK" sz="1800" dirty="0" smtClean="0"/>
              <a:t>. Motýle </a:t>
            </a:r>
            <a:r>
              <a:rPr lang="sk-SK" sz="1800" dirty="0" smtClean="0"/>
              <a:t>sú nesporne najkrajším radom hmyzu. Všeobecne delíme motýle na denné a nočné, ktoré sa značne líšia farebne aj stavbou tela. Ich larvy sa nazývajú húsenice. Viaceré druhy majú špirálovito stočený cuciak na cicanie nektáru.</a:t>
            </a:r>
          </a:p>
          <a:p>
            <a:r>
              <a:rPr lang="sk-SK" sz="1800" b="1" dirty="0" smtClean="0"/>
              <a:t>Motýle</a:t>
            </a:r>
            <a:r>
              <a:rPr lang="sk-SK" sz="1800" dirty="0" smtClean="0"/>
              <a:t> tvoria druhý najväčší rad hmyzu, hneď po chrobákoch. Sú rozšírení po celom svete okrem Antarktídy.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smtClean="0"/>
              <a:t>Motýle</a:t>
            </a:r>
            <a:endParaRPr lang="sk-SK" sz="3700" dirty="0"/>
          </a:p>
        </p:txBody>
      </p:sp>
      <p:pic>
        <p:nvPicPr>
          <p:cNvPr id="4" name="Obrázok 3" descr="Výsledok vyhľadávania obrázkov pre dopyt motý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367093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Výsledok vyhľadávania obrázkov pre dopyt motý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495800"/>
            <a:ext cx="30765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k-SK" sz="7200" dirty="0" smtClean="0"/>
              <a:t>je najväčšou európskou mačkovitou šelmou</a:t>
            </a:r>
          </a:p>
          <a:p>
            <a:pPr>
              <a:buFont typeface="Wingdings" pitchFamily="2" charset="2"/>
              <a:buChar char="§"/>
            </a:pPr>
            <a:r>
              <a:rPr lang="sk-SK" sz="7200" dirty="0" smtClean="0"/>
              <a:t> obýva najmä boreálne lesy</a:t>
            </a:r>
          </a:p>
          <a:p>
            <a:pPr>
              <a:buFont typeface="Wingdings" pitchFamily="2" charset="2"/>
              <a:buChar char="§"/>
            </a:pPr>
            <a:r>
              <a:rPr lang="sk-SK" sz="7200" dirty="0" smtClean="0"/>
              <a:t> loví malé a oslabené kopytníky srnčej a diviačej zveri</a:t>
            </a:r>
          </a:p>
          <a:p>
            <a:r>
              <a:rPr lang="sk-SK" sz="7200" dirty="0" smtClean="0"/>
              <a:t>Vzhľad : </a:t>
            </a:r>
          </a:p>
          <a:p>
            <a:pPr>
              <a:buFontTx/>
              <a:buChar char="-"/>
            </a:pPr>
            <a:r>
              <a:rPr lang="sk-SK" sz="7200" dirty="0" smtClean="0"/>
              <a:t> dĺžka tela od 80 do 130 cm</a:t>
            </a:r>
          </a:p>
          <a:p>
            <a:pPr>
              <a:buFontTx/>
              <a:buChar char="-"/>
            </a:pPr>
            <a:r>
              <a:rPr lang="sk-SK" sz="7200" dirty="0" smtClean="0"/>
              <a:t> dĺžka chvosta 25 cm </a:t>
            </a:r>
          </a:p>
          <a:p>
            <a:pPr>
              <a:buFontTx/>
              <a:buChar char="-"/>
            </a:pPr>
            <a:r>
              <a:rPr lang="sk-SK" sz="7200" dirty="0" smtClean="0"/>
              <a:t> výška v kohútiku 70 cm</a:t>
            </a:r>
          </a:p>
          <a:p>
            <a:pPr>
              <a:buFontTx/>
              <a:buChar char="-"/>
            </a:pPr>
            <a:r>
              <a:rPr lang="sk-SK" sz="7200" dirty="0" smtClean="0"/>
              <a:t> samce vážia od 18 do 30 kg </a:t>
            </a:r>
          </a:p>
          <a:p>
            <a:pPr>
              <a:buFontTx/>
              <a:buChar char="-"/>
            </a:pPr>
            <a:r>
              <a:rPr lang="sk-SK" sz="7200" dirty="0" smtClean="0"/>
              <a:t> samice od 10 do 21 kg</a:t>
            </a:r>
          </a:p>
          <a:p>
            <a:pPr>
              <a:buFontTx/>
              <a:buChar char="-"/>
            </a:pPr>
            <a:endParaRPr lang="sk-SK" sz="7200" dirty="0" smtClean="0"/>
          </a:p>
          <a:p>
            <a:pPr>
              <a:buFont typeface="Wingdings" pitchFamily="2" charset="2"/>
              <a:buChar char="§"/>
            </a:pPr>
            <a:r>
              <a:rPr lang="sk-SK" sz="7200" dirty="0" smtClean="0"/>
              <a:t> charakteristickým znakom sú trojuholníkové uši s čiernymi chlpmi na ich koncoch a tiež čierny koniec chvosta </a:t>
            </a:r>
          </a:p>
          <a:p>
            <a:pPr>
              <a:buFont typeface="Wingdings" pitchFamily="2" charset="2"/>
              <a:buChar char="§"/>
            </a:pPr>
            <a:r>
              <a:rPr lang="sk-SK" sz="7200" dirty="0" smtClean="0"/>
              <a:t> sfarbenie je rôznorodé, základná farba srsti je šedá so žltkastým sfarbením a s hnedými škvrnami, stredom chrbta sa tiahne tmavý pás, brucho je zreteľne svetlejšie </a:t>
            </a:r>
          </a:p>
          <a:p>
            <a:pPr>
              <a:buFont typeface="Wingdings" pitchFamily="2" charset="2"/>
              <a:buChar char="§"/>
            </a:pPr>
            <a:r>
              <a:rPr lang="sk-SK" sz="7200" dirty="0" smtClean="0"/>
              <a:t> je aktívny hlavne počas noci, výnimkou je obdobie ruje</a:t>
            </a:r>
          </a:p>
          <a:p>
            <a:pPr>
              <a:buFont typeface="Wingdings" pitchFamily="2" charset="2"/>
              <a:buChar char="§"/>
            </a:pPr>
            <a:r>
              <a:rPr lang="sk-SK" sz="7200" dirty="0" smtClean="0"/>
              <a:t> žije samotársky, len v dobe párenia sa zdržuje so samicou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smtClean="0"/>
              <a:t>Rys Ostrovid</a:t>
            </a:r>
            <a:endParaRPr lang="sk-SK" sz="3700" dirty="0"/>
          </a:p>
        </p:txBody>
      </p:sp>
      <p:pic>
        <p:nvPicPr>
          <p:cNvPr id="4" name="Picture 16" descr="Image result for rys ostrov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4063573" cy="184786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VYSKYT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A STAV NA SLOVENSKU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- najhojnejšie sa vyskytuje vo v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ýchodnej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časti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Slovenska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vcelku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však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vzácna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odhadovan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ý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počet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hniezdiacich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párov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je 700 - 1 000,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zimujúcich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jedincov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1 800 - 2 700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EKOLOGIA A BIOTOP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ály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vták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- žije v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zmiešan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ých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ihličnatých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listnatých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lesoch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bučiny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svojmu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miestu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verná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- hniezda si stavia v r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ázsochách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stromov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stromových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dutinách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často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usídli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aj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opustených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hniezdach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dravcoch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- v marci až v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apr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íli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znáša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 – 6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oválnych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bielych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vajec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veľkosti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49×41 mm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inkubačn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ý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čas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dní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výchova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mladých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dní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700" dirty="0" smtClean="0"/>
              <a:t>Sova Dlhochvostá</a:t>
            </a:r>
            <a:endParaRPr lang="sk-SK" sz="3700" dirty="0"/>
          </a:p>
        </p:txBody>
      </p:sp>
      <p:pic>
        <p:nvPicPr>
          <p:cNvPr id="2050" name="Picture 2" descr="C:\Users\učiteľ\Desktop\250px-Strix_uralensis_-Banham_Zoo,_Norfolk,_England-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779</Words>
  <Application>Microsoft Office PowerPoint</Application>
  <PresentationFormat>Prezentácia na obrazovke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Hala</vt:lpstr>
      <vt:lpstr>Ohrozené živočíchy</vt:lpstr>
      <vt:lpstr>Mačka Divá (Felis silvestris) </vt:lpstr>
      <vt:lpstr>Medveď Hnedý (Ursus Arctos)</vt:lpstr>
      <vt:lpstr>Volavka Popolová</vt:lpstr>
      <vt:lpstr>Zúbor Európsky</vt:lpstr>
      <vt:lpstr>Jazvec Lesný</vt:lpstr>
      <vt:lpstr>Motýle</vt:lpstr>
      <vt:lpstr>Rys Ostrovid</vt:lpstr>
      <vt:lpstr>Sova Dlhochvostá</vt:lpstr>
      <vt:lpstr>Výr Skalný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Ohrozených druhov živočíchov</dc:title>
  <dc:creator>učiteľ</dc:creator>
  <cp:lastModifiedBy>učiteľ</cp:lastModifiedBy>
  <cp:revision>4</cp:revision>
  <dcterms:created xsi:type="dcterms:W3CDTF">2017-02-16T10:53:42Z</dcterms:created>
  <dcterms:modified xsi:type="dcterms:W3CDTF">2017-02-16T11:28:50Z</dcterms:modified>
</cp:coreProperties>
</file>